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797675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0" y="-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057A0-7BC3-4D9E-AEFE-DBEB658E4CB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030411-A0D5-47AC-84C0-9B89517350B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31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31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88E175-C3B5-4811-A3A7-BB4CE641A6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0BFA4D-D786-4C28-8B5A-745CD609E15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206FA-A553-4ABE-BBF3-8BDD292D9FE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598613"/>
            <a:ext cx="4381500" cy="4529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9200" y="1598613"/>
            <a:ext cx="4381500" cy="4529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8084A-ACF0-4749-B1EE-29E4EFE8ECA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D4DD1-BE7B-4BA6-A24A-C38EAE25204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B80B88-C704-4DD8-9B4E-B41CFDB3F7F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48184-C042-40DA-992B-A634DFF1BA0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008ECF-CD42-4016-93D5-70DFD372087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0F4F2-87C4-4C6D-B756-191C587C1D6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2" rIns="95782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98613"/>
            <a:ext cx="8915400" cy="452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2" rIns="95782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29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2" rIns="95782" bIns="47892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2" rIns="95782" bIns="47892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7713" y="6245225"/>
            <a:ext cx="23129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2" rIns="95782" bIns="47892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fld id="{917D5C19-D882-481C-B868-34FFFC611F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674813" indent="-238125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128588" y="4941888"/>
            <a:ext cx="431800" cy="86836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G11</a:t>
            </a:r>
            <a:r>
              <a:rPr lang="zh-TW" altLang="en-US" sz="130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黑網室</a:t>
            </a: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65150" y="4953000"/>
            <a:ext cx="338138" cy="4889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vert="eaVert" lIns="68416" tIns="34207" rIns="68416" bIns="34207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zh-TW" altLang="en-US" sz="1300">
                <a:latin typeface="Times New Roman" pitchFamily="18" charset="0"/>
                <a:ea typeface="標楷體" pitchFamily="65" charset="-120"/>
              </a:rPr>
              <a:t>水塔</a:t>
            </a:r>
          </a:p>
        </p:txBody>
      </p:sp>
      <p:sp>
        <p:nvSpPr>
          <p:cNvPr id="2052" name="Text Box 7"/>
          <p:cNvSpPr txBox="1">
            <a:spLocks noChangeAspect="1" noChangeArrowheads="1"/>
          </p:cNvSpPr>
          <p:nvPr/>
        </p:nvSpPr>
        <p:spPr bwMode="auto">
          <a:xfrm>
            <a:off x="957263" y="4968875"/>
            <a:ext cx="428625" cy="62071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100" b="1" dirty="0">
                <a:solidFill>
                  <a:srgbClr val="FF0000"/>
                </a:solidFill>
                <a:latin typeface="Times New Roman" pitchFamily="18" charset="0"/>
              </a:rPr>
              <a:t>G6</a:t>
            </a:r>
            <a:endParaRPr lang="en-US" altLang="zh-TW" sz="1100" b="1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  <a:p>
            <a:pPr algn="ctr" defTabSz="957263">
              <a:spcBef>
                <a:spcPct val="50000"/>
              </a:spcBef>
            </a:pPr>
            <a:r>
              <a:rPr lang="zh-TW" altLang="en-US" sz="90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花卉育苗溫室</a:t>
            </a:r>
          </a:p>
        </p:txBody>
      </p:sp>
      <p:sp>
        <p:nvSpPr>
          <p:cNvPr id="2053" name="Text Box 8"/>
          <p:cNvSpPr txBox="1">
            <a:spLocks noChangeAspect="1" noChangeArrowheads="1"/>
          </p:cNvSpPr>
          <p:nvPr/>
        </p:nvSpPr>
        <p:spPr bwMode="auto">
          <a:xfrm>
            <a:off x="1501775" y="5335588"/>
            <a:ext cx="614363" cy="1809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 dirty="0">
                <a:latin typeface="Times New Roman" pitchFamily="18" charset="0"/>
              </a:rPr>
              <a:t>G4 </a:t>
            </a:r>
            <a:r>
              <a:rPr lang="zh-TW" altLang="en-US" sz="500" dirty="0">
                <a:latin typeface="標楷體" pitchFamily="65" charset="-120"/>
                <a:ea typeface="標楷體" pitchFamily="65" charset="-120"/>
              </a:rPr>
              <a:t>土肥</a:t>
            </a:r>
          </a:p>
        </p:txBody>
      </p:sp>
      <p:sp>
        <p:nvSpPr>
          <p:cNvPr id="2054" name="Text Box 9"/>
          <p:cNvSpPr txBox="1">
            <a:spLocks noChangeAspect="1" noChangeArrowheads="1"/>
          </p:cNvSpPr>
          <p:nvPr/>
        </p:nvSpPr>
        <p:spPr bwMode="auto">
          <a:xfrm>
            <a:off x="1485900" y="4816475"/>
            <a:ext cx="612775" cy="3841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G5 </a:t>
            </a:r>
            <a:r>
              <a:rPr lang="zh-TW" altLang="en-US" sz="400">
                <a:latin typeface="標楷體" pitchFamily="65" charset="-120"/>
                <a:ea typeface="標楷體" pitchFamily="65" charset="-120"/>
              </a:rPr>
              <a:t>花卉</a:t>
            </a:r>
            <a:r>
              <a:rPr lang="zh-TW" altLang="en-US"/>
              <a:t> </a:t>
            </a:r>
          </a:p>
        </p:txBody>
      </p:sp>
      <p:sp>
        <p:nvSpPr>
          <p:cNvPr id="2055" name="Text Box 10"/>
          <p:cNvSpPr txBox="1">
            <a:spLocks noChangeAspect="1" noChangeArrowheads="1"/>
          </p:cNvSpPr>
          <p:nvPr/>
        </p:nvSpPr>
        <p:spPr bwMode="auto">
          <a:xfrm>
            <a:off x="2179638" y="5303838"/>
            <a:ext cx="612775" cy="2127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solidFill>
                  <a:srgbClr val="FF0000"/>
                </a:solidFill>
                <a:latin typeface="Times New Roman" pitchFamily="18" charset="0"/>
              </a:rPr>
              <a:t>G1</a:t>
            </a:r>
            <a:r>
              <a:rPr lang="zh-TW" altLang="en-US" sz="40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花卉</a:t>
            </a:r>
            <a:r>
              <a:rPr lang="zh-TW" altLang="en-US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56" name="Text Box 11"/>
          <p:cNvSpPr txBox="1">
            <a:spLocks noChangeAspect="1" noChangeArrowheads="1"/>
          </p:cNvSpPr>
          <p:nvPr/>
        </p:nvSpPr>
        <p:spPr bwMode="auto">
          <a:xfrm>
            <a:off x="2179638" y="5048250"/>
            <a:ext cx="612775" cy="2095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solidFill>
                  <a:srgbClr val="FF0000"/>
                </a:solidFill>
                <a:latin typeface="Times New Roman" pitchFamily="18" charset="0"/>
              </a:rPr>
              <a:t>G2</a:t>
            </a:r>
            <a:r>
              <a:rPr lang="zh-TW" altLang="en-US" sz="40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花卉</a:t>
            </a:r>
            <a:r>
              <a:rPr lang="zh-TW" altLang="en-US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57" name="Text Box 12"/>
          <p:cNvSpPr txBox="1">
            <a:spLocks noChangeAspect="1" noChangeArrowheads="1"/>
          </p:cNvSpPr>
          <p:nvPr/>
        </p:nvSpPr>
        <p:spPr bwMode="auto">
          <a:xfrm>
            <a:off x="2179638" y="4784725"/>
            <a:ext cx="500062" cy="2286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G3</a:t>
            </a:r>
            <a:r>
              <a:rPr lang="zh-TW" altLang="en-US" sz="400">
                <a:latin typeface="標楷體" pitchFamily="65" charset="-120"/>
                <a:ea typeface="標楷體" pitchFamily="65" charset="-120"/>
              </a:rPr>
              <a:t>花卉</a:t>
            </a:r>
            <a:endParaRPr lang="zh-TW" altLang="en-US"/>
          </a:p>
        </p:txBody>
      </p:sp>
      <p:sp>
        <p:nvSpPr>
          <p:cNvPr id="2058" name="Text Box 13"/>
          <p:cNvSpPr txBox="1">
            <a:spLocks noChangeAspect="1" noChangeArrowheads="1"/>
          </p:cNvSpPr>
          <p:nvPr/>
        </p:nvSpPr>
        <p:spPr bwMode="auto">
          <a:xfrm>
            <a:off x="1898650" y="4506913"/>
            <a:ext cx="892175" cy="23336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lnSpc>
                <a:spcPct val="75000"/>
              </a:lnSpc>
            </a:pPr>
            <a:r>
              <a:rPr lang="en-US" altLang="zh-TW" sz="1100" b="1">
                <a:solidFill>
                  <a:srgbClr val="FF0000"/>
                </a:solidFill>
                <a:latin typeface="Times New Roman" pitchFamily="18" charset="0"/>
              </a:rPr>
              <a:t>G7</a:t>
            </a:r>
            <a:r>
              <a:rPr lang="zh-TW" altLang="en-US" sz="9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蝴蝶蘭溫室</a:t>
            </a:r>
          </a:p>
        </p:txBody>
      </p:sp>
      <p:sp>
        <p:nvSpPr>
          <p:cNvPr id="2059" name="Text Box 14"/>
          <p:cNvSpPr txBox="1">
            <a:spLocks noChangeAspect="1" noChangeArrowheads="1"/>
          </p:cNvSpPr>
          <p:nvPr/>
        </p:nvSpPr>
        <p:spPr bwMode="auto">
          <a:xfrm>
            <a:off x="1905000" y="4217988"/>
            <a:ext cx="885825" cy="231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lnSpc>
                <a:spcPct val="75000"/>
              </a:lnSpc>
            </a:pPr>
            <a:r>
              <a:rPr lang="en-US" altLang="zh-TW" sz="1100" b="1">
                <a:latin typeface="Times New Roman" pitchFamily="18" charset="0"/>
              </a:rPr>
              <a:t>G8</a:t>
            </a:r>
            <a:r>
              <a:rPr lang="zh-TW" altLang="en-US" sz="900">
                <a:latin typeface="Times New Roman" pitchFamily="18" charset="0"/>
                <a:ea typeface="標楷體" pitchFamily="65" charset="-120"/>
              </a:rPr>
              <a:t>蔬菜育苗溫室</a:t>
            </a:r>
          </a:p>
        </p:txBody>
      </p:sp>
      <p:sp>
        <p:nvSpPr>
          <p:cNvPr id="2060" name="Text Box 15"/>
          <p:cNvSpPr txBox="1">
            <a:spLocks noChangeAspect="1" noChangeArrowheads="1"/>
          </p:cNvSpPr>
          <p:nvPr/>
        </p:nvSpPr>
        <p:spPr bwMode="auto">
          <a:xfrm>
            <a:off x="1089025" y="4306888"/>
            <a:ext cx="660400" cy="3873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lnSpc>
                <a:spcPct val="75000"/>
              </a:lnSpc>
            </a:pPr>
            <a:r>
              <a:rPr lang="en-US" altLang="zh-TW" sz="1100" b="1" dirty="0">
                <a:latin typeface="Times New Roman" pitchFamily="18" charset="0"/>
              </a:rPr>
              <a:t>G9</a:t>
            </a:r>
          </a:p>
          <a:p>
            <a:pPr algn="ctr" defTabSz="957263">
              <a:lnSpc>
                <a:spcPct val="75000"/>
              </a:lnSpc>
            </a:pPr>
            <a:r>
              <a:rPr lang="zh-TW" altLang="en-US" sz="900" dirty="0">
                <a:latin typeface="Times New Roman" pitchFamily="18" charset="0"/>
                <a:ea typeface="標楷體" pitchFamily="65" charset="-120"/>
              </a:rPr>
              <a:t>觀葉植物</a:t>
            </a:r>
          </a:p>
        </p:txBody>
      </p:sp>
      <p:sp>
        <p:nvSpPr>
          <p:cNvPr id="2061" name="Text Box 18"/>
          <p:cNvSpPr txBox="1">
            <a:spLocks noChangeAspect="1" noChangeArrowheads="1"/>
          </p:cNvSpPr>
          <p:nvPr/>
        </p:nvSpPr>
        <p:spPr bwMode="auto">
          <a:xfrm>
            <a:off x="2938463" y="4206875"/>
            <a:ext cx="1338262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F1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蔬菜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花卉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   </a:t>
            </a:r>
            <a:r>
              <a:rPr lang="en-US" altLang="zh-TW" sz="12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200">
                <a:latin typeface="標楷體" pitchFamily="65" charset="-120"/>
                <a:ea typeface="標楷體" pitchFamily="65" charset="-120"/>
              </a:rPr>
              <a:t>蔬菜</a:t>
            </a:r>
            <a:r>
              <a:rPr lang="en-US" altLang="zh-TW" sz="12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2" name="Text Box 19"/>
          <p:cNvSpPr txBox="1">
            <a:spLocks noChangeAspect="1" noChangeArrowheads="1"/>
          </p:cNvSpPr>
          <p:nvPr/>
        </p:nvSpPr>
        <p:spPr bwMode="auto">
          <a:xfrm>
            <a:off x="4473575" y="4206875"/>
            <a:ext cx="1338263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F2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 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農藝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3" name="Text Box 20"/>
          <p:cNvSpPr txBox="1">
            <a:spLocks noChangeAspect="1" noChangeArrowheads="1"/>
          </p:cNvSpPr>
          <p:nvPr/>
        </p:nvSpPr>
        <p:spPr bwMode="auto">
          <a:xfrm>
            <a:off x="5959475" y="4206875"/>
            <a:ext cx="1338263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F3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農藝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4" name="Text Box 21"/>
          <p:cNvSpPr txBox="1">
            <a:spLocks noChangeAspect="1" noChangeArrowheads="1"/>
          </p:cNvSpPr>
          <p:nvPr/>
        </p:nvSpPr>
        <p:spPr bwMode="auto">
          <a:xfrm>
            <a:off x="4457700" y="2587625"/>
            <a:ext cx="1336675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b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800" b="1">
                <a:solidFill>
                  <a:srgbClr val="FF0000"/>
                </a:solidFill>
                <a:latin typeface="Times New Roman" pitchFamily="18" charset="0"/>
              </a:rPr>
              <a:t>F4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環境課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5" name="Text Box 22"/>
          <p:cNvSpPr txBox="1">
            <a:spLocks noChangeAspect="1" noChangeArrowheads="1"/>
          </p:cNvSpPr>
          <p:nvPr/>
        </p:nvSpPr>
        <p:spPr bwMode="auto">
          <a:xfrm>
            <a:off x="5943600" y="2587625"/>
            <a:ext cx="1336675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b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F5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芒果園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6" name="Text Box 26"/>
          <p:cNvSpPr txBox="1">
            <a:spLocks noChangeAspect="1" noChangeArrowheads="1"/>
          </p:cNvSpPr>
          <p:nvPr/>
        </p:nvSpPr>
        <p:spPr bwMode="auto">
          <a:xfrm>
            <a:off x="4475163" y="2636838"/>
            <a:ext cx="196850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>
                <a:solidFill>
                  <a:srgbClr val="FF0000"/>
                </a:solidFill>
                <a:latin typeface="Times New Roman" pitchFamily="18" charset="0"/>
              </a:rPr>
              <a:t>G1</a:t>
            </a:r>
          </a:p>
        </p:txBody>
      </p:sp>
      <p:sp>
        <p:nvSpPr>
          <p:cNvPr id="2067" name="Text Box 27"/>
          <p:cNvSpPr txBox="1">
            <a:spLocks noChangeAspect="1" noChangeArrowheads="1"/>
          </p:cNvSpPr>
          <p:nvPr/>
        </p:nvSpPr>
        <p:spPr bwMode="auto">
          <a:xfrm>
            <a:off x="4672013" y="2636838"/>
            <a:ext cx="198437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 dirty="0">
                <a:solidFill>
                  <a:srgbClr val="FF0000"/>
                </a:solidFill>
                <a:latin typeface="Times New Roman" pitchFamily="18" charset="0"/>
              </a:rPr>
              <a:t>G2</a:t>
            </a:r>
          </a:p>
        </p:txBody>
      </p:sp>
      <p:sp>
        <p:nvSpPr>
          <p:cNvPr id="2068" name="Text Box 28"/>
          <p:cNvSpPr txBox="1">
            <a:spLocks noChangeAspect="1" noChangeArrowheads="1"/>
          </p:cNvSpPr>
          <p:nvPr/>
        </p:nvSpPr>
        <p:spPr bwMode="auto">
          <a:xfrm>
            <a:off x="4887913" y="2636838"/>
            <a:ext cx="196850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 dirty="0">
                <a:latin typeface="Times New Roman" pitchFamily="18" charset="0"/>
              </a:rPr>
              <a:t>G3</a:t>
            </a:r>
          </a:p>
        </p:txBody>
      </p:sp>
      <p:sp>
        <p:nvSpPr>
          <p:cNvPr id="2069" name="Text Box 29"/>
          <p:cNvSpPr txBox="1">
            <a:spLocks noChangeAspect="1" noChangeArrowheads="1"/>
          </p:cNvSpPr>
          <p:nvPr/>
        </p:nvSpPr>
        <p:spPr bwMode="auto">
          <a:xfrm>
            <a:off x="3729038" y="3716338"/>
            <a:ext cx="500062" cy="14763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G1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70" name="Text Box 32"/>
          <p:cNvSpPr txBox="1">
            <a:spLocks noChangeAspect="1" noChangeArrowheads="1"/>
          </p:cNvSpPr>
          <p:nvPr/>
        </p:nvSpPr>
        <p:spPr bwMode="auto">
          <a:xfrm>
            <a:off x="3368675" y="3502025"/>
            <a:ext cx="301625" cy="3619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900">
                <a:solidFill>
                  <a:srgbClr val="FF0000"/>
                </a:solidFill>
                <a:latin typeface="Times New Roman" pitchFamily="18" charset="0"/>
              </a:rPr>
              <a:t>G7</a:t>
            </a:r>
            <a:r>
              <a:rPr lang="zh-TW" altLang="en-US" sz="4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農藝</a:t>
            </a:r>
          </a:p>
        </p:txBody>
      </p:sp>
      <p:sp>
        <p:nvSpPr>
          <p:cNvPr id="2071" name="Text Box 33"/>
          <p:cNvSpPr txBox="1">
            <a:spLocks noChangeAspect="1" noChangeArrowheads="1"/>
          </p:cNvSpPr>
          <p:nvPr/>
        </p:nvSpPr>
        <p:spPr bwMode="auto">
          <a:xfrm>
            <a:off x="2649538" y="3429000"/>
            <a:ext cx="414337" cy="4635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G9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72" name="Oval 34"/>
          <p:cNvSpPr>
            <a:spLocks noChangeArrowheads="1"/>
          </p:cNvSpPr>
          <p:nvPr/>
        </p:nvSpPr>
        <p:spPr bwMode="auto">
          <a:xfrm>
            <a:off x="2289175" y="3500438"/>
            <a:ext cx="363538" cy="334962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73" name="Text Box 35"/>
          <p:cNvSpPr txBox="1">
            <a:spLocks noChangeArrowheads="1"/>
          </p:cNvSpPr>
          <p:nvPr/>
        </p:nvSpPr>
        <p:spPr bwMode="auto">
          <a:xfrm>
            <a:off x="2360613" y="3573463"/>
            <a:ext cx="182562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72" tIns="10136" rIns="20272" bIns="10136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zh-TW" altLang="en-US" sz="600">
                <a:ea typeface="標楷體" pitchFamily="65" charset="-120"/>
              </a:rPr>
              <a:t>氣象站</a:t>
            </a:r>
          </a:p>
        </p:txBody>
      </p:sp>
      <p:sp>
        <p:nvSpPr>
          <p:cNvPr id="2074" name="Text Box 36"/>
          <p:cNvSpPr txBox="1">
            <a:spLocks noChangeAspect="1" noChangeArrowheads="1"/>
          </p:cNvSpPr>
          <p:nvPr/>
        </p:nvSpPr>
        <p:spPr bwMode="auto">
          <a:xfrm>
            <a:off x="3584575" y="2565400"/>
            <a:ext cx="612775" cy="3889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zh-TW" altLang="en-US" sz="1100" b="1">
                <a:latin typeface="Times New Roman" pitchFamily="18" charset="0"/>
                <a:ea typeface="標楷體" pitchFamily="65" charset="-120"/>
              </a:rPr>
              <a:t>堆肥舍</a:t>
            </a:r>
          </a:p>
        </p:txBody>
      </p:sp>
      <p:sp>
        <p:nvSpPr>
          <p:cNvPr id="2075" name="Text Box 37"/>
          <p:cNvSpPr txBox="1">
            <a:spLocks noChangeAspect="1" noChangeArrowheads="1"/>
          </p:cNvSpPr>
          <p:nvPr/>
        </p:nvSpPr>
        <p:spPr bwMode="auto">
          <a:xfrm>
            <a:off x="3152775" y="2781300"/>
            <a:ext cx="447675" cy="2095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zh-TW" altLang="en-US" sz="1100" b="1">
                <a:latin typeface="Times New Roman" pitchFamily="18" charset="0"/>
                <a:ea typeface="標楷體" pitchFamily="65" charset="-120"/>
              </a:rPr>
              <a:t>水塔</a:t>
            </a:r>
          </a:p>
        </p:txBody>
      </p:sp>
      <p:sp>
        <p:nvSpPr>
          <p:cNvPr id="2076" name="Text Box 38"/>
          <p:cNvSpPr txBox="1">
            <a:spLocks noChangeAspect="1" noChangeArrowheads="1"/>
          </p:cNvSpPr>
          <p:nvPr/>
        </p:nvSpPr>
        <p:spPr bwMode="auto">
          <a:xfrm>
            <a:off x="2576513" y="2708275"/>
            <a:ext cx="501650" cy="17938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G10</a:t>
            </a:r>
            <a:r>
              <a:rPr lang="zh-TW" altLang="en-US" sz="400">
                <a:ea typeface="標楷體" pitchFamily="65" charset="-120"/>
              </a:rPr>
              <a:t>蔬菜</a:t>
            </a:r>
          </a:p>
        </p:txBody>
      </p:sp>
      <p:sp>
        <p:nvSpPr>
          <p:cNvPr id="2077" name="Text Box 39"/>
          <p:cNvSpPr txBox="1">
            <a:spLocks noChangeAspect="1" noChangeArrowheads="1"/>
          </p:cNvSpPr>
          <p:nvPr/>
        </p:nvSpPr>
        <p:spPr bwMode="auto">
          <a:xfrm>
            <a:off x="2576513" y="2492375"/>
            <a:ext cx="501650" cy="1809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G11</a:t>
            </a:r>
            <a:r>
              <a:rPr lang="zh-TW" altLang="en-US" sz="400">
                <a:ea typeface="標楷體" pitchFamily="65" charset="-120"/>
              </a:rPr>
              <a:t>蔬菜</a:t>
            </a:r>
          </a:p>
        </p:txBody>
      </p:sp>
      <p:sp>
        <p:nvSpPr>
          <p:cNvPr id="2078" name="Text Box 41"/>
          <p:cNvSpPr txBox="1">
            <a:spLocks noChangeAspect="1" noChangeArrowheads="1"/>
          </p:cNvSpPr>
          <p:nvPr/>
        </p:nvSpPr>
        <p:spPr bwMode="auto">
          <a:xfrm>
            <a:off x="1281113" y="2492375"/>
            <a:ext cx="728662" cy="5683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zh-TW" altLang="en-US" sz="1300">
                <a:latin typeface="Times New Roman" pitchFamily="18" charset="0"/>
                <a:ea typeface="標楷體" pitchFamily="65" charset="-120"/>
              </a:rPr>
              <a:t>八角亭景觀池</a:t>
            </a:r>
          </a:p>
        </p:txBody>
      </p:sp>
      <p:sp>
        <p:nvSpPr>
          <p:cNvPr id="2079" name="Text Box 50"/>
          <p:cNvSpPr txBox="1">
            <a:spLocks noChangeArrowheads="1"/>
          </p:cNvSpPr>
          <p:nvPr/>
        </p:nvSpPr>
        <p:spPr bwMode="auto">
          <a:xfrm>
            <a:off x="7824788" y="4465638"/>
            <a:ext cx="908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72" tIns="10136" rIns="20272" bIns="10136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zh-TW" altLang="en-US">
                <a:ea typeface="標楷體" pitchFamily="65" charset="-120"/>
              </a:rPr>
              <a:t>景觀池</a:t>
            </a:r>
          </a:p>
        </p:txBody>
      </p:sp>
      <p:sp>
        <p:nvSpPr>
          <p:cNvPr id="2080" name="Line 55"/>
          <p:cNvSpPr>
            <a:spLocks noChangeShapeType="1"/>
          </p:cNvSpPr>
          <p:nvPr/>
        </p:nvSpPr>
        <p:spPr bwMode="auto">
          <a:xfrm flipH="1" flipV="1">
            <a:off x="631825" y="1844675"/>
            <a:ext cx="477838" cy="3048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oval" w="sm" len="sm"/>
            <a:tailEnd type="stealth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1" name="Text Box 57"/>
          <p:cNvSpPr txBox="1">
            <a:spLocks noChangeAspect="1" noChangeArrowheads="1"/>
          </p:cNvSpPr>
          <p:nvPr/>
        </p:nvSpPr>
        <p:spPr bwMode="auto">
          <a:xfrm>
            <a:off x="941388" y="4206875"/>
            <a:ext cx="1931987" cy="164465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20272" tIns="10136" rIns="20272" bIns="10136" anchor="b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GA</a:t>
            </a:r>
            <a:r>
              <a:rPr lang="zh-TW" altLang="en-US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區</a:t>
            </a:r>
          </a:p>
        </p:txBody>
      </p:sp>
      <p:sp>
        <p:nvSpPr>
          <p:cNvPr id="2082" name="Text Box 58"/>
          <p:cNvSpPr txBox="1">
            <a:spLocks noChangeAspect="1" noChangeArrowheads="1"/>
          </p:cNvSpPr>
          <p:nvPr/>
        </p:nvSpPr>
        <p:spPr bwMode="auto">
          <a:xfrm>
            <a:off x="2144713" y="2205038"/>
            <a:ext cx="2147887" cy="1711325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20272" tIns="10136" rIns="20272" bIns="10136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b="1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GB</a:t>
            </a:r>
            <a:r>
              <a:rPr lang="zh-TW" altLang="en-US" b="1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區</a:t>
            </a:r>
          </a:p>
        </p:txBody>
      </p:sp>
      <p:sp>
        <p:nvSpPr>
          <p:cNvPr id="2083" name="Text Box 60"/>
          <p:cNvSpPr txBox="1">
            <a:spLocks noChangeArrowheads="1"/>
          </p:cNvSpPr>
          <p:nvPr/>
        </p:nvSpPr>
        <p:spPr bwMode="auto">
          <a:xfrm>
            <a:off x="273050" y="1557338"/>
            <a:ext cx="4460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72" tIns="10136" rIns="20272" bIns="10136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en-US" altLang="zh-TW"/>
              <a:t>N</a:t>
            </a:r>
          </a:p>
        </p:txBody>
      </p:sp>
      <p:sp>
        <p:nvSpPr>
          <p:cNvPr id="2084" name="Text Box 61"/>
          <p:cNvSpPr txBox="1">
            <a:spLocks noChangeArrowheads="1"/>
          </p:cNvSpPr>
          <p:nvPr/>
        </p:nvSpPr>
        <p:spPr bwMode="auto">
          <a:xfrm>
            <a:off x="1387475" y="914400"/>
            <a:ext cx="518318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72" tIns="10136" rIns="20272" bIns="10136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zh-TW" altLang="en-US" sz="2200">
                <a:ea typeface="標楷體" pitchFamily="65" charset="-120"/>
              </a:rPr>
              <a:t>臺南區農業改良場田區及溫室配置圖</a:t>
            </a:r>
          </a:p>
        </p:txBody>
      </p:sp>
      <p:sp>
        <p:nvSpPr>
          <p:cNvPr id="2085" name="Line 62"/>
          <p:cNvSpPr>
            <a:spLocks noChangeShapeType="1"/>
          </p:cNvSpPr>
          <p:nvPr/>
        </p:nvSpPr>
        <p:spPr bwMode="auto">
          <a:xfrm>
            <a:off x="2938463" y="4816475"/>
            <a:ext cx="1338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6" name="Line 63"/>
          <p:cNvSpPr>
            <a:spLocks noChangeShapeType="1"/>
          </p:cNvSpPr>
          <p:nvPr/>
        </p:nvSpPr>
        <p:spPr bwMode="auto">
          <a:xfrm>
            <a:off x="3813175" y="4816475"/>
            <a:ext cx="0" cy="669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7" name="Line 64"/>
          <p:cNvSpPr>
            <a:spLocks noChangeShapeType="1"/>
          </p:cNvSpPr>
          <p:nvPr/>
        </p:nvSpPr>
        <p:spPr bwMode="auto">
          <a:xfrm>
            <a:off x="4475163" y="4816475"/>
            <a:ext cx="1336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8" name="Line 65"/>
          <p:cNvSpPr>
            <a:spLocks noChangeShapeType="1"/>
          </p:cNvSpPr>
          <p:nvPr/>
        </p:nvSpPr>
        <p:spPr bwMode="auto">
          <a:xfrm>
            <a:off x="5959475" y="4830763"/>
            <a:ext cx="1338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9" name="Line 66"/>
          <p:cNvSpPr>
            <a:spLocks noChangeShapeType="1"/>
          </p:cNvSpPr>
          <p:nvPr/>
        </p:nvSpPr>
        <p:spPr bwMode="auto">
          <a:xfrm>
            <a:off x="5943600" y="3200400"/>
            <a:ext cx="1336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90" name="Line 67"/>
          <p:cNvSpPr>
            <a:spLocks noChangeShapeType="1"/>
          </p:cNvSpPr>
          <p:nvPr/>
        </p:nvSpPr>
        <p:spPr bwMode="auto">
          <a:xfrm>
            <a:off x="4457700" y="3200400"/>
            <a:ext cx="1336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91" name="Text Box 69"/>
          <p:cNvSpPr txBox="1">
            <a:spLocks noChangeArrowheads="1"/>
          </p:cNvSpPr>
          <p:nvPr/>
        </p:nvSpPr>
        <p:spPr bwMode="auto">
          <a:xfrm>
            <a:off x="971550" y="4308475"/>
            <a:ext cx="117475" cy="3857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eaVert" lIns="20272" tIns="10136" rIns="20272" bIns="10136"/>
          <a:lstStyle/>
          <a:p>
            <a:pPr defTabSz="957263">
              <a:spcBef>
                <a:spcPct val="50000"/>
              </a:spcBef>
            </a:pPr>
            <a:r>
              <a:rPr lang="zh-TW" altLang="en-US" sz="500">
                <a:solidFill>
                  <a:srgbClr val="FF0000"/>
                </a:solidFill>
                <a:ea typeface="標楷體" pitchFamily="65" charset="-120"/>
              </a:rPr>
              <a:t>果樹育苗</a:t>
            </a:r>
          </a:p>
        </p:txBody>
      </p:sp>
      <p:sp>
        <p:nvSpPr>
          <p:cNvPr id="2092" name="Text Box 28"/>
          <p:cNvSpPr txBox="1">
            <a:spLocks noChangeAspect="1" noChangeArrowheads="1"/>
          </p:cNvSpPr>
          <p:nvPr/>
        </p:nvSpPr>
        <p:spPr bwMode="auto">
          <a:xfrm>
            <a:off x="5168900" y="2636838"/>
            <a:ext cx="196850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>
                <a:solidFill>
                  <a:srgbClr val="FF0000"/>
                </a:solidFill>
                <a:latin typeface="Times New Roman" pitchFamily="18" charset="0"/>
              </a:rPr>
              <a:t>G4</a:t>
            </a:r>
          </a:p>
        </p:txBody>
      </p:sp>
      <p:sp>
        <p:nvSpPr>
          <p:cNvPr id="2093" name="Text Box 28"/>
          <p:cNvSpPr txBox="1">
            <a:spLocks noChangeAspect="1" noChangeArrowheads="1"/>
          </p:cNvSpPr>
          <p:nvPr/>
        </p:nvSpPr>
        <p:spPr bwMode="auto">
          <a:xfrm>
            <a:off x="5457825" y="2636838"/>
            <a:ext cx="196850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>
                <a:solidFill>
                  <a:srgbClr val="FF0000"/>
                </a:solidFill>
                <a:latin typeface="Times New Roman" pitchFamily="18" charset="0"/>
              </a:rPr>
              <a:t>G5</a:t>
            </a:r>
          </a:p>
        </p:txBody>
      </p:sp>
      <p:sp>
        <p:nvSpPr>
          <p:cNvPr id="2094" name="Text Box 29"/>
          <p:cNvSpPr txBox="1">
            <a:spLocks noChangeAspect="1" noChangeArrowheads="1"/>
          </p:cNvSpPr>
          <p:nvPr/>
        </p:nvSpPr>
        <p:spPr bwMode="auto">
          <a:xfrm>
            <a:off x="3729038" y="3573463"/>
            <a:ext cx="500062" cy="1460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G2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5" name="Text Box 29"/>
          <p:cNvSpPr txBox="1">
            <a:spLocks noChangeAspect="1" noChangeArrowheads="1"/>
          </p:cNvSpPr>
          <p:nvPr/>
        </p:nvSpPr>
        <p:spPr bwMode="auto">
          <a:xfrm>
            <a:off x="3729038" y="3429000"/>
            <a:ext cx="500062" cy="1476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G3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6" name="Text Box 29"/>
          <p:cNvSpPr txBox="1">
            <a:spLocks noChangeAspect="1" noChangeArrowheads="1"/>
          </p:cNvSpPr>
          <p:nvPr/>
        </p:nvSpPr>
        <p:spPr bwMode="auto">
          <a:xfrm>
            <a:off x="3729038" y="3284538"/>
            <a:ext cx="500062" cy="14763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G4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7" name="Text Box 29"/>
          <p:cNvSpPr txBox="1">
            <a:spLocks noChangeAspect="1" noChangeArrowheads="1"/>
          </p:cNvSpPr>
          <p:nvPr/>
        </p:nvSpPr>
        <p:spPr bwMode="auto">
          <a:xfrm>
            <a:off x="3729038" y="3141663"/>
            <a:ext cx="500062" cy="1428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G5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8" name="Text Box 29"/>
          <p:cNvSpPr txBox="1">
            <a:spLocks noChangeAspect="1" noChangeArrowheads="1"/>
          </p:cNvSpPr>
          <p:nvPr/>
        </p:nvSpPr>
        <p:spPr bwMode="auto">
          <a:xfrm>
            <a:off x="3729038" y="2997200"/>
            <a:ext cx="500062" cy="1460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G6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9" name="Text Box 32"/>
          <p:cNvSpPr txBox="1">
            <a:spLocks noChangeAspect="1" noChangeArrowheads="1"/>
          </p:cNvSpPr>
          <p:nvPr/>
        </p:nvSpPr>
        <p:spPr bwMode="auto">
          <a:xfrm>
            <a:off x="3081338" y="3429000"/>
            <a:ext cx="287337" cy="3603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900">
                <a:solidFill>
                  <a:srgbClr val="FF0000"/>
                </a:solidFill>
                <a:latin typeface="Times New Roman" pitchFamily="18" charset="0"/>
              </a:rPr>
              <a:t>G8</a:t>
            </a:r>
            <a:r>
              <a:rPr lang="zh-TW" altLang="en-US" sz="4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農藝</a:t>
            </a:r>
          </a:p>
        </p:txBody>
      </p:sp>
      <p:sp>
        <p:nvSpPr>
          <p:cNvPr id="2100" name="Text Box 32"/>
          <p:cNvSpPr txBox="1">
            <a:spLocks noChangeAspect="1" noChangeArrowheads="1"/>
          </p:cNvSpPr>
          <p:nvPr/>
        </p:nvSpPr>
        <p:spPr bwMode="auto">
          <a:xfrm>
            <a:off x="3368675" y="2997200"/>
            <a:ext cx="288925" cy="2873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600">
                <a:solidFill>
                  <a:srgbClr val="FF0000"/>
                </a:solidFill>
                <a:latin typeface="Times New Roman" pitchFamily="18" charset="0"/>
              </a:rPr>
              <a:t>G12</a:t>
            </a:r>
            <a:endParaRPr lang="zh-TW" altLang="en-US" sz="60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2101" name="Text Box 32"/>
          <p:cNvSpPr txBox="1">
            <a:spLocks noChangeAspect="1" noChangeArrowheads="1"/>
          </p:cNvSpPr>
          <p:nvPr/>
        </p:nvSpPr>
        <p:spPr bwMode="auto">
          <a:xfrm>
            <a:off x="3081338" y="2997200"/>
            <a:ext cx="287337" cy="2873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600">
                <a:solidFill>
                  <a:srgbClr val="FF0000"/>
                </a:solidFill>
                <a:latin typeface="Times New Roman" pitchFamily="18" charset="0"/>
              </a:rPr>
              <a:t>G13</a:t>
            </a:r>
            <a:endParaRPr lang="zh-TW" altLang="en-US" sz="60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2102" name="Text Box 32"/>
          <p:cNvSpPr txBox="1">
            <a:spLocks noChangeAspect="1" noChangeArrowheads="1"/>
          </p:cNvSpPr>
          <p:nvPr/>
        </p:nvSpPr>
        <p:spPr bwMode="auto">
          <a:xfrm>
            <a:off x="2792413" y="2997200"/>
            <a:ext cx="288925" cy="2873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600">
                <a:solidFill>
                  <a:srgbClr val="FF0000"/>
                </a:solidFill>
                <a:latin typeface="Times New Roman" pitchFamily="18" charset="0"/>
              </a:rPr>
              <a:t>G14</a:t>
            </a:r>
            <a:endParaRPr lang="zh-TW" altLang="en-US" sz="60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70" name="向右箭號 69"/>
          <p:cNvSpPr/>
          <p:nvPr/>
        </p:nvSpPr>
        <p:spPr bwMode="auto">
          <a:xfrm>
            <a:off x="776536" y="3717032"/>
            <a:ext cx="1296144" cy="477767"/>
          </a:xfrm>
          <a:prstGeom prst="rightArrow">
            <a:avLst>
              <a:gd name="adj1" fmla="val 50000"/>
              <a:gd name="adj2" fmla="val 109544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defTabSz="957263">
              <a:defRPr/>
            </a:pPr>
            <a:r>
              <a:rPr lang="zh-TW" altLang="en-US" sz="1200" dirty="0">
                <a:ln>
                  <a:solidFill>
                    <a:srgbClr val="002060"/>
                  </a:solidFill>
                </a:ln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進場方向</a:t>
            </a:r>
          </a:p>
        </p:txBody>
      </p:sp>
      <p:sp>
        <p:nvSpPr>
          <p:cNvPr id="56" name="文字方塊 55"/>
          <p:cNvSpPr txBox="1"/>
          <p:nvPr/>
        </p:nvSpPr>
        <p:spPr>
          <a:xfrm>
            <a:off x="523844" y="4357694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G10</a:t>
            </a:r>
            <a:endParaRPr lang="zh-TW" altLang="en-US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7881958" y="2214554"/>
            <a:ext cx="1659034" cy="1488763"/>
          </a:xfrm>
          <a:prstGeom prst="rect">
            <a:avLst/>
          </a:prstGeom>
          <a:noFill/>
          <a:ln w="952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8770156" y="2358000"/>
            <a:ext cx="770266" cy="416854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F8</a:t>
            </a:r>
          </a:p>
          <a:p>
            <a:pPr algn="ctr"/>
            <a:r>
              <a:rPr lang="zh-TW" altLang="en-US" sz="8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亞熱帶及熱帶果樹品種蒐集及選育</a:t>
            </a:r>
            <a:r>
              <a:rPr lang="az-Cyrl-AZ" altLang="zh-TW" sz="8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П</a:t>
            </a:r>
            <a:endParaRPr lang="zh-TW" altLang="en-US" sz="8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0" name="橢圓 59"/>
          <p:cNvSpPr/>
          <p:nvPr/>
        </p:nvSpPr>
        <p:spPr>
          <a:xfrm>
            <a:off x="7881958" y="2643182"/>
            <a:ext cx="829517" cy="357304"/>
          </a:xfrm>
          <a:prstGeom prst="ellipse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1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1" name="橢圓 60"/>
          <p:cNvSpPr/>
          <p:nvPr/>
        </p:nvSpPr>
        <p:spPr>
          <a:xfrm>
            <a:off x="7299950" y="2646033"/>
            <a:ext cx="296256" cy="297752"/>
          </a:xfrm>
          <a:prstGeom prst="ellipse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8882090" y="3000372"/>
            <a:ext cx="53182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後山</a:t>
            </a:r>
            <a:endParaRPr lang="zh-TW" altLang="en-US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7381892" y="2714620"/>
            <a:ext cx="44337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灌溉</a:t>
            </a:r>
            <a:endParaRPr lang="en-US" altLang="zh-TW" sz="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水池</a:t>
            </a:r>
            <a:endParaRPr lang="zh-TW" altLang="en-US" sz="8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4" name="文字方塊 63"/>
          <p:cNvSpPr txBox="1"/>
          <p:nvPr/>
        </p:nvSpPr>
        <p:spPr>
          <a:xfrm>
            <a:off x="8024834" y="2643182"/>
            <a:ext cx="705938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105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天然蓄水池</a:t>
            </a:r>
            <a:endParaRPr lang="zh-TW" altLang="en-US" sz="105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5" name="橢圓 64"/>
          <p:cNvSpPr/>
          <p:nvPr/>
        </p:nvSpPr>
        <p:spPr>
          <a:xfrm>
            <a:off x="7290424" y="2646032"/>
            <a:ext cx="520096" cy="497215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66" name="群組 65"/>
          <p:cNvGrpSpPr/>
          <p:nvPr/>
        </p:nvGrpSpPr>
        <p:grpSpPr>
          <a:xfrm rot="16200000">
            <a:off x="8153530" y="3157428"/>
            <a:ext cx="497225" cy="611741"/>
            <a:chOff x="7545288" y="1916831"/>
            <a:chExt cx="1080121" cy="720081"/>
          </a:xfrm>
        </p:grpSpPr>
        <p:sp>
          <p:nvSpPr>
            <p:cNvPr id="67" name="矩形 66"/>
            <p:cNvSpPr/>
            <p:nvPr/>
          </p:nvSpPr>
          <p:spPr>
            <a:xfrm>
              <a:off x="7617297" y="1916832"/>
              <a:ext cx="1008111" cy="360040"/>
            </a:xfrm>
            <a:prstGeom prst="rect">
              <a:avLst/>
            </a:prstGeom>
            <a:noFill/>
            <a:ln w="95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TW" sz="105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endParaRPr>
            </a:p>
          </p:txBody>
        </p:sp>
        <p:sp>
          <p:nvSpPr>
            <p:cNvPr id="68" name="矩形 67"/>
            <p:cNvSpPr/>
            <p:nvPr/>
          </p:nvSpPr>
          <p:spPr>
            <a:xfrm>
              <a:off x="7617296" y="2276872"/>
              <a:ext cx="1008112" cy="360040"/>
            </a:xfrm>
            <a:prstGeom prst="rect">
              <a:avLst/>
            </a:prstGeom>
            <a:noFill/>
            <a:ln w="95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0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endParaRPr>
            </a:p>
          </p:txBody>
        </p:sp>
        <p:cxnSp>
          <p:nvCxnSpPr>
            <p:cNvPr id="69" name="直線接點 68"/>
            <p:cNvCxnSpPr/>
            <p:nvPr/>
          </p:nvCxnSpPr>
          <p:spPr>
            <a:xfrm>
              <a:off x="7545288" y="2132856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/>
            <p:cNvCxnSpPr/>
            <p:nvPr/>
          </p:nvCxnSpPr>
          <p:spPr>
            <a:xfrm rot="5400000">
              <a:off x="8606042" y="1936198"/>
              <a:ext cx="38734" cy="0"/>
            </a:xfrm>
            <a:prstGeom prst="line">
              <a:avLst/>
            </a:prstGeom>
            <a:ln w="381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文字方塊 71"/>
          <p:cNvSpPr txBox="1"/>
          <p:nvPr/>
        </p:nvSpPr>
        <p:spPr>
          <a:xfrm rot="16200000">
            <a:off x="8197358" y="3464719"/>
            <a:ext cx="369332" cy="4286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F7</a:t>
            </a:r>
            <a:endParaRPr lang="zh-TW" altLang="en-US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文字方塊 73"/>
          <p:cNvSpPr txBox="1"/>
          <p:nvPr/>
        </p:nvSpPr>
        <p:spPr>
          <a:xfrm>
            <a:off x="8096272" y="3214686"/>
            <a:ext cx="7143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番木瓜設施生產技術改進</a:t>
            </a:r>
            <a:endParaRPr lang="zh-TW" altLang="en-US" sz="7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145</Words>
  <Application>Microsoft Office PowerPoint</Application>
  <PresentationFormat>A4 紙張 (210x297 公釐)</PresentationFormat>
  <Paragraphs>63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預設簡報設計</vt:lpstr>
      <vt:lpstr>投影片 1</vt:lpstr>
    </vt:vector>
  </TitlesOfParts>
  <Company>tndais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tndais</dc:creator>
  <cp:lastModifiedBy>楊藹華</cp:lastModifiedBy>
  <cp:revision>32</cp:revision>
  <dcterms:created xsi:type="dcterms:W3CDTF">2005-12-12T01:54:50Z</dcterms:created>
  <dcterms:modified xsi:type="dcterms:W3CDTF">2015-09-25T03:15:20Z</dcterms:modified>
</cp:coreProperties>
</file>